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6"/>
  </p:notesMasterIdLst>
  <p:handoutMasterIdLst>
    <p:handoutMasterId r:id="rId27"/>
  </p:handoutMasterIdLst>
  <p:sldIdLst>
    <p:sldId id="262" r:id="rId2"/>
    <p:sldId id="256" r:id="rId3"/>
    <p:sldId id="260" r:id="rId4"/>
    <p:sldId id="261" r:id="rId5"/>
    <p:sldId id="267" r:id="rId6"/>
    <p:sldId id="264" r:id="rId7"/>
    <p:sldId id="282" r:id="rId8"/>
    <p:sldId id="274" r:id="rId9"/>
    <p:sldId id="283" r:id="rId10"/>
    <p:sldId id="275" r:id="rId11"/>
    <p:sldId id="273" r:id="rId12"/>
    <p:sldId id="269" r:id="rId13"/>
    <p:sldId id="266" r:id="rId14"/>
    <p:sldId id="270" r:id="rId15"/>
    <p:sldId id="277" r:id="rId16"/>
    <p:sldId id="271" r:id="rId17"/>
    <p:sldId id="280" r:id="rId18"/>
    <p:sldId id="279" r:id="rId19"/>
    <p:sldId id="284" r:id="rId20"/>
    <p:sldId id="281" r:id="rId21"/>
    <p:sldId id="285" r:id="rId22"/>
    <p:sldId id="286" r:id="rId23"/>
    <p:sldId id="287" r:id="rId24"/>
    <p:sldId id="288" r:id="rId25"/>
  </p:sldIdLst>
  <p:sldSz cx="9144000" cy="6858000" type="screen4x3"/>
  <p:notesSz cx="6805613" cy="9944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787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69ED8-F24A-4C9B-B856-D5BE288F8D77}" type="datetimeFigureOut">
              <a:rPr lang="fr-FR" smtClean="0"/>
              <a:pPr/>
              <a:t>04/12/2017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BB8BE-0723-474B-B9B7-F1F0D697B2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562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0D4C0-3BCA-41F2-91D8-29A287E838F9}" type="datetimeFigureOut">
              <a:rPr lang="fr-FR" smtClean="0"/>
              <a:pPr/>
              <a:t>04/12/2017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49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FAA19-493F-4DF6-8E27-152A03C1C74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80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FAA19-493F-4DF6-8E27-152A03C1C744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416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D851-F68F-45AD-A902-337AF093E4E5}" type="datetimeFigureOut">
              <a:rPr lang="fr-FR" smtClean="0"/>
              <a:pPr/>
              <a:t>04/12/2017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D6F5CDA-A267-482E-AD47-E1109342EB7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D851-F68F-45AD-A902-337AF093E4E5}" type="datetimeFigureOut">
              <a:rPr lang="fr-FR" smtClean="0"/>
              <a:pPr/>
              <a:t>04/12/2017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F5CDA-A267-482E-AD47-E1109342EB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D6F5CDA-A267-482E-AD47-E1109342EB7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D851-F68F-45AD-A902-337AF093E4E5}" type="datetimeFigureOut">
              <a:rPr lang="fr-FR" smtClean="0"/>
              <a:pPr/>
              <a:t>04/12/2017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D851-F68F-45AD-A902-337AF093E4E5}" type="datetimeFigureOut">
              <a:rPr lang="fr-FR" smtClean="0"/>
              <a:pPr/>
              <a:t>04/12/2017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D6F5CDA-A267-482E-AD47-E1109342EB7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D851-F68F-45AD-A902-337AF093E4E5}" type="datetimeFigureOut">
              <a:rPr lang="fr-FR" smtClean="0"/>
              <a:pPr/>
              <a:t>04/12/2017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D6F5CDA-A267-482E-AD47-E1109342EB7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D01D851-F68F-45AD-A902-337AF093E4E5}" type="datetimeFigureOut">
              <a:rPr lang="fr-FR" smtClean="0"/>
              <a:pPr/>
              <a:t>04/12/2017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F5CDA-A267-482E-AD47-E1109342EB7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D851-F68F-45AD-A902-337AF093E4E5}" type="datetimeFigureOut">
              <a:rPr lang="fr-FR" smtClean="0"/>
              <a:pPr/>
              <a:t>04/12/2017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D6F5CDA-A267-482E-AD47-E1109342EB7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D851-F68F-45AD-A902-337AF093E4E5}" type="datetimeFigureOut">
              <a:rPr lang="fr-FR" smtClean="0"/>
              <a:pPr/>
              <a:t>04/12/2017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D6F5CDA-A267-482E-AD47-E1109342EB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D851-F68F-45AD-A902-337AF093E4E5}" type="datetimeFigureOut">
              <a:rPr lang="fr-FR" smtClean="0"/>
              <a:pPr/>
              <a:t>04/12/2017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6F5CDA-A267-482E-AD47-E1109342EB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D6F5CDA-A267-482E-AD47-E1109342EB7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D851-F68F-45AD-A902-337AF093E4E5}" type="datetimeFigureOut">
              <a:rPr lang="fr-FR" smtClean="0"/>
              <a:pPr/>
              <a:t>04/12/2017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D6F5CDA-A267-482E-AD47-E1109342EB7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D01D851-F68F-45AD-A902-337AF093E4E5}" type="datetimeFigureOut">
              <a:rPr lang="fr-FR" smtClean="0"/>
              <a:pPr/>
              <a:t>04/12/2017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D01D851-F68F-45AD-A902-337AF093E4E5}" type="datetimeFigureOut">
              <a:rPr lang="fr-FR" smtClean="0"/>
              <a:pPr/>
              <a:t>04/12/2017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D6F5CDA-A267-482E-AD47-E1109342EB7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natp.org/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natp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3491880" y="548680"/>
            <a:ext cx="5398368" cy="1901769"/>
          </a:xfrm>
        </p:spPr>
        <p:txBody>
          <a:bodyPr>
            <a:noAutofit/>
          </a:bodyPr>
          <a:lstStyle/>
          <a:p>
            <a:pPr algn="r"/>
            <a:r>
              <a:rPr lang="fr-FR" sz="4000" dirty="0" smtClean="0"/>
              <a:t>Evènement…</a:t>
            </a:r>
            <a:endParaRPr lang="fr-FR" sz="4000" dirty="0"/>
          </a:p>
        </p:txBody>
      </p:sp>
      <p:pic>
        <p:nvPicPr>
          <p:cNvPr id="6" name="Image 5" descr="Logo CNAT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789040"/>
            <a:ext cx="2016224" cy="2643493"/>
          </a:xfrm>
          <a:prstGeom prst="rect">
            <a:avLst/>
          </a:prstGeom>
        </p:spPr>
      </p:pic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2483768" y="4697939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fr-FR" sz="4400" dirty="0"/>
              <a:t>Présentation de la CNATP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1547664" y="2996952"/>
            <a:ext cx="7200800" cy="2808312"/>
          </a:xfrm>
        </p:spPr>
        <p:txBody>
          <a:bodyPr>
            <a:normAutofit/>
          </a:bodyPr>
          <a:lstStyle/>
          <a:p>
            <a:pPr lvl="1" algn="l">
              <a:buClrTx/>
              <a:buFont typeface="Wingdings" pitchFamily="2" charset="2"/>
              <a:buChar char="Ø"/>
            </a:pPr>
            <a:r>
              <a:rPr lang="fr-FR" sz="2400" kern="0" dirty="0" smtClean="0">
                <a:solidFill>
                  <a:schemeClr val="tx1"/>
                </a:solidFill>
              </a:rPr>
              <a:t>Diffusion élargie de la lettre « Entre Nous »</a:t>
            </a:r>
            <a:endParaRPr lang="fr-FR" sz="2400" dirty="0" smtClean="0">
              <a:solidFill>
                <a:schemeClr val="tx1"/>
              </a:solidFill>
            </a:endParaRPr>
          </a:p>
          <a:p>
            <a:pPr lvl="1" algn="l">
              <a:buClrTx/>
              <a:buFont typeface="Wingdings" pitchFamily="2" charset="2"/>
              <a:buChar char="Ø"/>
            </a:pPr>
            <a:r>
              <a:rPr lang="fr-FR" sz="2400" dirty="0" smtClean="0">
                <a:solidFill>
                  <a:schemeClr val="tx1"/>
                </a:solidFill>
              </a:rPr>
              <a:t>Service d’informations juridiques,</a:t>
            </a:r>
          </a:p>
          <a:p>
            <a:pPr lvl="1" algn="l">
              <a:buClrTx/>
              <a:buFont typeface="Wingdings" pitchFamily="2" charset="2"/>
              <a:buChar char="Ø"/>
            </a:pPr>
            <a:r>
              <a:rPr lang="fr-FR" sz="2400" dirty="0" smtClean="0">
                <a:solidFill>
                  <a:schemeClr val="tx1"/>
                </a:solidFill>
              </a:rPr>
              <a:t>Le classeur de la CNATP présentant les actions et partenariats de la CNATP,</a:t>
            </a:r>
          </a:p>
          <a:p>
            <a:pPr lvl="1" algn="l">
              <a:buClrTx/>
              <a:buFont typeface="Wingdings" pitchFamily="2" charset="2"/>
              <a:buChar char="Ø"/>
            </a:pPr>
            <a:r>
              <a:rPr lang="fr-FR" sz="2400" dirty="0" smtClean="0">
                <a:solidFill>
                  <a:schemeClr val="tx1"/>
                </a:solidFill>
              </a:rPr>
              <a:t>La plaquette partenaires présentant les offres de service réservées aux adhérents de la CNATP,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535832"/>
          </a:xfrm>
        </p:spPr>
        <p:txBody>
          <a:bodyPr>
            <a:normAutofit/>
          </a:bodyPr>
          <a:lstStyle/>
          <a:p>
            <a:r>
              <a:rPr lang="fr-FR" sz="4000" cap="none" dirty="0" smtClean="0">
                <a:solidFill>
                  <a:schemeClr val="tx1"/>
                </a:solidFill>
              </a:rPr>
              <a:t>Les moyens d’action au service des syndicats départementaux</a:t>
            </a:r>
            <a:endParaRPr lang="fr-FR" sz="4000" cap="none" dirty="0">
              <a:solidFill>
                <a:schemeClr val="tx1"/>
              </a:solidFill>
            </a:endParaRPr>
          </a:p>
        </p:txBody>
      </p:sp>
      <p:pic>
        <p:nvPicPr>
          <p:cNvPr id="4" name="Image 3" descr="Logo CNAT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653136"/>
            <a:ext cx="1234161" cy="161812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1907704" y="2819400"/>
            <a:ext cx="6840760" cy="3345904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fr-FR" sz="1400" dirty="0" smtClean="0">
                <a:solidFill>
                  <a:schemeClr val="tx1"/>
                </a:solidFill>
              </a:rPr>
              <a:t>Chartes Assainissement non collectif</a:t>
            </a:r>
          </a:p>
          <a:p>
            <a:pPr algn="l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fr-FR" sz="1400" dirty="0" smtClean="0">
                <a:solidFill>
                  <a:schemeClr val="tx1"/>
                </a:solidFill>
              </a:rPr>
              <a:t>Groupements d’achats</a:t>
            </a:r>
          </a:p>
          <a:p>
            <a:pPr algn="l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fr-FR" sz="1400" dirty="0" smtClean="0">
                <a:solidFill>
                  <a:schemeClr val="tx1"/>
                </a:solidFill>
              </a:rPr>
              <a:t>Accessibilité des espaces extérieurs (</a:t>
            </a:r>
            <a:r>
              <a:rPr lang="fr-FR" sz="1400" dirty="0" err="1" smtClean="0">
                <a:solidFill>
                  <a:schemeClr val="tx1"/>
                </a:solidFill>
              </a:rPr>
              <a:t>Handibat</a:t>
            </a:r>
            <a:r>
              <a:rPr lang="fr-FR" sz="1400" dirty="0" smtClean="0">
                <a:solidFill>
                  <a:schemeClr val="tx1"/>
                </a:solidFill>
              </a:rPr>
              <a:t>)</a:t>
            </a:r>
          </a:p>
          <a:p>
            <a:pPr algn="l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fr-FR" sz="1400" dirty="0" smtClean="0">
                <a:solidFill>
                  <a:schemeClr val="tx1"/>
                </a:solidFill>
              </a:rPr>
              <a:t>Coopératives de service à la personne</a:t>
            </a:r>
          </a:p>
          <a:p>
            <a:pPr algn="l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fr-FR" sz="1400" dirty="0" smtClean="0">
                <a:solidFill>
                  <a:schemeClr val="tx1"/>
                </a:solidFill>
              </a:rPr>
              <a:t>Prévention santé-sécurité (IRIS-ST, OPPBTP</a:t>
            </a:r>
            <a:r>
              <a:rPr lang="fr-FR" sz="1400" dirty="0">
                <a:solidFill>
                  <a:schemeClr val="tx1"/>
                </a:solidFill>
              </a:rPr>
              <a:t>)</a:t>
            </a:r>
          </a:p>
          <a:p>
            <a:pPr algn="l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fr-FR" sz="1400" dirty="0" smtClean="0">
                <a:solidFill>
                  <a:schemeClr val="tx1"/>
                </a:solidFill>
              </a:rPr>
              <a:t>Partenariats salons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000" cap="none" dirty="0" smtClean="0">
                <a:solidFill>
                  <a:schemeClr val="tx1"/>
                </a:solidFill>
              </a:rPr>
              <a:t>Quelques actions et services vers les adhérents</a:t>
            </a:r>
            <a:endParaRPr lang="fr-FR" sz="4000" cap="none" dirty="0">
              <a:solidFill>
                <a:schemeClr val="tx1"/>
              </a:solidFill>
            </a:endParaRPr>
          </a:p>
        </p:txBody>
      </p:sp>
      <p:pic>
        <p:nvPicPr>
          <p:cNvPr id="4" name="Image 3" descr="Logo CNAT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509120"/>
            <a:ext cx="1234161" cy="161812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1835696" y="2819400"/>
            <a:ext cx="6768752" cy="2121768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fr-FR" sz="2400" dirty="0" smtClean="0">
                <a:solidFill>
                  <a:schemeClr val="tx1"/>
                </a:solidFill>
              </a:rPr>
              <a:t>Communication régulière</a:t>
            </a:r>
          </a:p>
          <a:p>
            <a:pPr algn="l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fr-FR" sz="2400" dirty="0" smtClean="0">
                <a:solidFill>
                  <a:schemeClr val="tx1"/>
                </a:solidFill>
              </a:rPr>
              <a:t>faire remonter les attentes des adhérents et du marché en général</a:t>
            </a:r>
          </a:p>
          <a:p>
            <a:pPr algn="l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fr-FR" sz="2400" dirty="0" smtClean="0">
                <a:solidFill>
                  <a:schemeClr val="tx1"/>
                </a:solidFill>
              </a:rPr>
              <a:t>Être à l’écoute des stratégies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cap="none" dirty="0" smtClean="0">
                <a:solidFill>
                  <a:schemeClr val="tx1"/>
                </a:solidFill>
              </a:rPr>
              <a:t>Renforcer le lien avec nos partenaires</a:t>
            </a:r>
            <a:endParaRPr lang="fr-FR" cap="none" dirty="0">
              <a:solidFill>
                <a:schemeClr val="tx1"/>
              </a:solidFill>
            </a:endParaRPr>
          </a:p>
        </p:txBody>
      </p:sp>
      <p:pic>
        <p:nvPicPr>
          <p:cNvPr id="4" name="Image 3" descr="Logo CNAT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437112"/>
            <a:ext cx="1234161" cy="161812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1907704" y="2819400"/>
            <a:ext cx="6696744" cy="3417912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Développer des actions nationales pour les décliner en local (ANC, accessibilité, relations partenaires, …)</a:t>
            </a:r>
          </a:p>
          <a:p>
            <a:pPr algn="l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Impliquer nos partenaires dans nos réunions départementales</a:t>
            </a:r>
          </a:p>
          <a:p>
            <a:pPr algn="l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Diffuser des documents élaborés en commun : guides pratiques (ANC, </a:t>
            </a:r>
            <a:r>
              <a:rPr lang="fr-FR" dirty="0" smtClean="0">
                <a:solidFill>
                  <a:schemeClr val="tx1"/>
                </a:solidFill>
              </a:rPr>
              <a:t>assurances…)</a:t>
            </a:r>
            <a:endParaRPr lang="fr-FR" dirty="0" smtClean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cap="none" dirty="0" smtClean="0">
                <a:solidFill>
                  <a:schemeClr val="tx1"/>
                </a:solidFill>
              </a:rPr>
              <a:t>Valoriser la proximité</a:t>
            </a:r>
            <a:br>
              <a:rPr lang="fr-FR" cap="none" dirty="0" smtClean="0">
                <a:solidFill>
                  <a:schemeClr val="tx1"/>
                </a:solidFill>
              </a:rPr>
            </a:br>
            <a:r>
              <a:rPr lang="fr-FR" cap="none" dirty="0" smtClean="0">
                <a:solidFill>
                  <a:schemeClr val="tx1"/>
                </a:solidFill>
              </a:rPr>
              <a:t>entre les acteurs</a:t>
            </a:r>
            <a:endParaRPr lang="fr-FR" cap="none" dirty="0">
              <a:solidFill>
                <a:schemeClr val="tx1"/>
              </a:solidFill>
            </a:endParaRPr>
          </a:p>
        </p:txBody>
      </p:sp>
      <p:pic>
        <p:nvPicPr>
          <p:cNvPr id="4" name="Image 3" descr="Logo CNAT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581128"/>
            <a:ext cx="1234161" cy="161812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1907704" y="2819400"/>
            <a:ext cx="6768752" cy="2697832"/>
          </a:xfrm>
        </p:spPr>
        <p:txBody>
          <a:bodyPr>
            <a:normAutofit fontScale="85000" lnSpcReduction="10000"/>
          </a:bodyPr>
          <a:lstStyle/>
          <a:p>
            <a:pPr algn="l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fr-FR" sz="2400" dirty="0" smtClean="0">
                <a:solidFill>
                  <a:schemeClr val="tx1"/>
                </a:solidFill>
              </a:rPr>
              <a:t>CNATP infos: audience renforcée</a:t>
            </a:r>
          </a:p>
          <a:p>
            <a:pPr algn="l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fr-FR" sz="2400" cap="none" dirty="0" smtClean="0">
                <a:solidFill>
                  <a:schemeClr val="tx1"/>
                </a:solidFill>
                <a:hlinkClick r:id="rId2"/>
              </a:rPr>
              <a:t>www.cnatp.org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: contact et lien au quotidien </a:t>
            </a:r>
            <a:endParaRPr lang="fr-FR" sz="2400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fr-FR" sz="2400" dirty="0" smtClean="0">
                <a:solidFill>
                  <a:schemeClr val="tx1"/>
                </a:solidFill>
              </a:rPr>
              <a:t>réseaux sociaux (Facebook, twitter) et </a:t>
            </a:r>
            <a:r>
              <a:rPr lang="fr-FR" sz="2400" dirty="0" err="1" smtClean="0">
                <a:solidFill>
                  <a:schemeClr val="tx1"/>
                </a:solidFill>
              </a:rPr>
              <a:t>youtube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3600" cap="none" dirty="0" smtClean="0">
                <a:solidFill>
                  <a:schemeClr val="tx1"/>
                </a:solidFill>
              </a:rPr>
              <a:t>Développer nos supports d’information et de communication</a:t>
            </a:r>
            <a:endParaRPr lang="fr-FR" sz="3600" cap="none" dirty="0">
              <a:solidFill>
                <a:schemeClr val="tx1"/>
              </a:solidFill>
            </a:endParaRPr>
          </a:p>
        </p:txBody>
      </p:sp>
      <p:pic>
        <p:nvPicPr>
          <p:cNvPr id="4" name="Image 3" descr="Logo CNAT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725144"/>
            <a:ext cx="1234161" cy="161812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1979712" y="2819400"/>
            <a:ext cx="6552728" cy="3417912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Le lien permanent avec les adhérents,</a:t>
            </a:r>
          </a:p>
          <a:p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Les dossiers thématiques </a:t>
            </a:r>
            <a:r>
              <a:rPr lang="fr-FR" dirty="0" smtClean="0">
                <a:solidFill>
                  <a:schemeClr val="tx1"/>
                </a:solidFill>
              </a:rPr>
              <a:t>(AIPR…)</a:t>
            </a:r>
            <a:endParaRPr lang="fr-FR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Nos partenaires</a:t>
            </a:r>
          </a:p>
          <a:p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De l’actualité régulière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Des espaces privés pour les adhérents et les départements </a:t>
            </a:r>
            <a:r>
              <a:rPr lang="fr-FR" dirty="0" err="1" smtClean="0">
                <a:solidFill>
                  <a:schemeClr val="tx1"/>
                </a:solidFill>
              </a:rPr>
              <a:t>cnatp</a:t>
            </a:r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99992" y="351170"/>
            <a:ext cx="4320480" cy="1782430"/>
          </a:xfrm>
        </p:spPr>
        <p:txBody>
          <a:bodyPr>
            <a:normAutofit/>
          </a:bodyPr>
          <a:lstStyle/>
          <a:p>
            <a:pPr algn="r"/>
            <a:r>
              <a:rPr lang="fr-FR" sz="2800" b="1" cap="none" dirty="0" smtClean="0">
                <a:solidFill>
                  <a:schemeClr val="tx1"/>
                </a:solidFill>
              </a:rPr>
              <a:t>Le nouveau site Internet de la CNATP : </a:t>
            </a:r>
            <a:r>
              <a:rPr lang="fr-FR" sz="2800" b="1" cap="none" dirty="0" smtClean="0">
                <a:solidFill>
                  <a:schemeClr val="tx1"/>
                </a:solidFill>
                <a:hlinkClick r:id="rId2"/>
              </a:rPr>
              <a:t>www.cnatp.org</a:t>
            </a:r>
            <a:endParaRPr lang="fr-FR" sz="2800" b="1" cap="none" dirty="0">
              <a:solidFill>
                <a:schemeClr val="tx1"/>
              </a:solidFill>
            </a:endParaRPr>
          </a:p>
        </p:txBody>
      </p:sp>
      <p:pic>
        <p:nvPicPr>
          <p:cNvPr id="4" name="Image 3" descr="Logo CNAT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293096"/>
            <a:ext cx="1234161" cy="1618122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351170"/>
            <a:ext cx="4176464" cy="195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7304856" cy="17526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chemeClr val="tx1"/>
                </a:solidFill>
              </a:rPr>
              <a:t>Bimestriel (le </a:t>
            </a:r>
            <a:r>
              <a:rPr lang="fr-FR" sz="2400" dirty="0" smtClean="0">
                <a:solidFill>
                  <a:schemeClr val="tx1"/>
                </a:solidFill>
              </a:rPr>
              <a:t>1er </a:t>
            </a:r>
            <a:r>
              <a:rPr lang="fr-FR" sz="2400" dirty="0" smtClean="0">
                <a:solidFill>
                  <a:schemeClr val="tx1"/>
                </a:solidFill>
              </a:rPr>
              <a:t>des mois </a:t>
            </a:r>
            <a:r>
              <a:rPr lang="fr-FR" sz="2400" dirty="0" smtClean="0">
                <a:solidFill>
                  <a:schemeClr val="tx1"/>
                </a:solidFill>
              </a:rPr>
              <a:t>impairs</a:t>
            </a:r>
            <a:r>
              <a:rPr lang="fr-FR" sz="2400" dirty="0" smtClean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chemeClr val="tx1"/>
                </a:solidFill>
              </a:rPr>
              <a:t>Tirage 2500 ex (2000 sur abonnement)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chemeClr val="tx1"/>
                </a:solidFill>
              </a:rPr>
              <a:t>Format : 22 x 29,7, 28 pages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3200" cap="none" dirty="0" smtClean="0">
                <a:solidFill>
                  <a:schemeClr val="tx1"/>
                </a:solidFill>
              </a:rPr>
              <a:t>CNATP infos</a:t>
            </a:r>
            <a:br>
              <a:rPr lang="fr-FR" sz="3200" cap="none" dirty="0" smtClean="0">
                <a:solidFill>
                  <a:schemeClr val="tx1"/>
                </a:solidFill>
              </a:rPr>
            </a:br>
            <a:r>
              <a:rPr lang="fr-FR" sz="3200" cap="none" dirty="0" smtClean="0">
                <a:solidFill>
                  <a:schemeClr val="tx1"/>
                </a:solidFill>
              </a:rPr>
              <a:t>« Le journal des adhérents</a:t>
            </a:r>
            <a:br>
              <a:rPr lang="fr-FR" sz="3200" cap="none" dirty="0" smtClean="0">
                <a:solidFill>
                  <a:schemeClr val="tx1"/>
                </a:solidFill>
              </a:rPr>
            </a:br>
            <a:r>
              <a:rPr lang="fr-FR" sz="3200" cap="none" dirty="0" smtClean="0">
                <a:solidFill>
                  <a:schemeClr val="tx1"/>
                </a:solidFill>
              </a:rPr>
              <a:t>de la CNATP »</a:t>
            </a:r>
            <a:endParaRPr lang="fr-FR" sz="3200" cap="none" dirty="0">
              <a:solidFill>
                <a:schemeClr val="tx1"/>
              </a:solidFill>
            </a:endParaRPr>
          </a:p>
        </p:txBody>
      </p:sp>
      <p:pic>
        <p:nvPicPr>
          <p:cNvPr id="4" name="Image 3" descr="Logo CNAT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653136"/>
            <a:ext cx="1234161" cy="1618122"/>
          </a:xfrm>
          <a:prstGeom prst="rect">
            <a:avLst/>
          </a:prstGeom>
        </p:spPr>
      </p:pic>
      <p:pic>
        <p:nvPicPr>
          <p:cNvPr id="5" name="Image 4" descr="Cartouche CNATP info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5229200"/>
            <a:ext cx="2993702" cy="92030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0" y="332656"/>
            <a:ext cx="1783748" cy="25237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994024" cy="864096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fr-FR" sz="2400" cap="none" dirty="0" smtClean="0">
                <a:solidFill>
                  <a:schemeClr val="tx1"/>
                </a:solidFill>
              </a:rPr>
              <a:t>La revue des entreprises</a:t>
            </a:r>
            <a:br>
              <a:rPr lang="fr-FR" sz="2400" cap="none" dirty="0" smtClean="0">
                <a:solidFill>
                  <a:schemeClr val="tx1"/>
                </a:solidFill>
              </a:rPr>
            </a:br>
            <a:r>
              <a:rPr lang="fr-FR" sz="2400" cap="none" dirty="0" smtClean="0">
                <a:solidFill>
                  <a:schemeClr val="tx1"/>
                </a:solidFill>
              </a:rPr>
              <a:t>artisanales de Travaux publics et de Paysage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sz="half" idx="1"/>
          </p:nvPr>
        </p:nvSpPr>
        <p:spPr>
          <a:xfrm>
            <a:off x="539552" y="1556792"/>
            <a:ext cx="3657600" cy="34563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400" i="1" dirty="0" smtClean="0"/>
              <a:t>Toute l’actualité de nos secteurs :</a:t>
            </a:r>
          </a:p>
          <a:p>
            <a:pPr algn="ctr">
              <a:buNone/>
            </a:pPr>
            <a:endParaRPr lang="fr-FR" sz="1800" i="1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fr-FR" sz="2400" dirty="0" smtClean="0"/>
              <a:t>Actualités artisanat,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fr-FR" sz="2400" dirty="0" smtClean="0"/>
              <a:t>Évènements, </a:t>
            </a:r>
            <a:r>
              <a:rPr lang="fr-FR" sz="2400" dirty="0" smtClean="0"/>
              <a:t>salons, …</a:t>
            </a:r>
            <a:endParaRPr lang="fr-FR" sz="2400" dirty="0" smtClean="0">
              <a:solidFill>
                <a:srgbClr val="FF0000"/>
              </a:solidFill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fr-FR" sz="2400" dirty="0" smtClean="0"/>
              <a:t>Tendances &amp; Bibliographie</a:t>
            </a:r>
          </a:p>
          <a:p>
            <a:endParaRPr lang="fr-FR" dirty="0" smtClean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4860032" y="1628800"/>
            <a:ext cx="4032448" cy="3705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400" i="1" dirty="0" smtClean="0"/>
              <a:t>Toute l’info technique et pratique de nos secteurs :</a:t>
            </a:r>
          </a:p>
          <a:p>
            <a:pPr algn="ctr">
              <a:buNone/>
            </a:pPr>
            <a:endParaRPr lang="fr-FR" sz="1800" i="1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fr-FR" sz="2400" dirty="0" smtClean="0"/>
              <a:t>Marchés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fr-FR" sz="2400" dirty="0" smtClean="0"/>
              <a:t>Technique </a:t>
            </a:r>
            <a:r>
              <a:rPr lang="fr-FR" sz="2400" dirty="0" smtClean="0"/>
              <a:t>(chantiers)</a:t>
            </a:r>
            <a:endParaRPr lang="fr-FR" sz="2400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fr-FR" sz="2400" dirty="0" smtClean="0"/>
              <a:t>Vie de l’entreprise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fr-FR" sz="2400" dirty="0" smtClean="0"/>
              <a:t>Prévention-Sécurité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fr-FR" sz="2400" dirty="0" smtClean="0"/>
              <a:t>Zoom matériels</a:t>
            </a:r>
            <a:r>
              <a:rPr lang="fr-FR" dirty="0" smtClean="0"/>
              <a:t> </a:t>
            </a:r>
          </a:p>
          <a:p>
            <a:endParaRPr lang="fr-FR" dirty="0"/>
          </a:p>
        </p:txBody>
      </p:sp>
      <p:pic>
        <p:nvPicPr>
          <p:cNvPr id="4" name="Image 3" descr="Cartouche CNATP info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2664296" cy="819042"/>
          </a:xfrm>
          <a:prstGeom prst="rect">
            <a:avLst/>
          </a:prstGeom>
        </p:spPr>
      </p:pic>
      <p:pic>
        <p:nvPicPr>
          <p:cNvPr id="5" name="Image 4" descr="Logo CNAT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517232"/>
            <a:ext cx="730105" cy="95724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208051"/>
            <a:ext cx="1773629" cy="250506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2195736" y="2819400"/>
            <a:ext cx="6624736" cy="3489920"/>
          </a:xfrm>
        </p:spPr>
        <p:txBody>
          <a:bodyPr>
            <a:no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Rassemble les responsables départementaux (Présidents, collaborateurs)</a:t>
            </a: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l">
              <a:buClrTx/>
              <a:buFont typeface="Wingdings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Ouvert aux adhérents de la CNATP</a:t>
            </a:r>
          </a:p>
          <a:p>
            <a:pPr algn="l">
              <a:buClrTx/>
              <a:buFont typeface="Wingdings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Mobilisation des partenaires pour inviter leurs clients et </a:t>
            </a:r>
            <a:r>
              <a:rPr lang="fr-FR" dirty="0" smtClean="0">
                <a:solidFill>
                  <a:schemeClr val="tx1"/>
                </a:solidFill>
              </a:rPr>
              <a:t>prospects</a:t>
            </a:r>
            <a:endParaRPr lang="fr-FR" dirty="0" smtClean="0">
              <a:solidFill>
                <a:schemeClr val="tx1"/>
              </a:solidFill>
            </a:endParaRPr>
          </a:p>
          <a:p>
            <a:pPr algn="l">
              <a:buClrTx/>
            </a:pPr>
            <a:endParaRPr lang="fr-FR" dirty="0" smtClean="0">
              <a:solidFill>
                <a:schemeClr val="tx1"/>
              </a:solidFill>
            </a:endParaRPr>
          </a:p>
          <a:p>
            <a:pPr>
              <a:buClrTx/>
            </a:pPr>
            <a:r>
              <a:rPr lang="fr-FR" dirty="0" smtClean="0">
                <a:solidFill>
                  <a:schemeClr val="tx1"/>
                </a:solidFill>
              </a:rPr>
              <a:t>avec la participation</a:t>
            </a:r>
          </a:p>
          <a:p>
            <a:pPr lvl="1" algn="l">
              <a:buClrTx/>
            </a:pPr>
            <a:r>
              <a:rPr lang="fr-FR" sz="1600" dirty="0" smtClean="0">
                <a:solidFill>
                  <a:schemeClr val="tx1"/>
                </a:solidFill>
              </a:rPr>
              <a:t>des principaux élus et décideurs des collectivités locales et territoriales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990656" cy="1463824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solidFill>
                  <a:schemeClr val="tx1"/>
                </a:solidFill>
              </a:rPr>
              <a:t>Le Congrès annuel</a:t>
            </a:r>
            <a:br>
              <a:rPr lang="fr-FR" sz="4000" cap="none" dirty="0" smtClean="0">
                <a:solidFill>
                  <a:schemeClr val="tx1"/>
                </a:solidFill>
              </a:rPr>
            </a:br>
            <a:r>
              <a:rPr lang="fr-FR" sz="4000" cap="none" dirty="0" smtClean="0">
                <a:solidFill>
                  <a:schemeClr val="tx1"/>
                </a:solidFill>
              </a:rPr>
              <a:t>de la CNATP</a:t>
            </a:r>
            <a:endParaRPr lang="fr-FR" sz="4000" cap="none" dirty="0">
              <a:solidFill>
                <a:schemeClr val="tx1"/>
              </a:solidFill>
            </a:endParaRPr>
          </a:p>
        </p:txBody>
      </p:sp>
      <p:pic>
        <p:nvPicPr>
          <p:cNvPr id="5" name="Image 4" descr="Logo CNAT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293096"/>
            <a:ext cx="1234161" cy="161812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1440"/>
            <a:ext cx="2395280" cy="179751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2195736" y="3501008"/>
            <a:ext cx="6624736" cy="2808312"/>
          </a:xfrm>
        </p:spPr>
        <p:txBody>
          <a:bodyPr>
            <a:noAutofit/>
          </a:bodyPr>
          <a:lstStyle/>
          <a:p>
            <a:pPr algn="ctr"/>
            <a:r>
              <a:rPr lang="fr-FR" sz="1800" dirty="0" smtClean="0">
                <a:solidFill>
                  <a:schemeClr val="tx1"/>
                </a:solidFill>
              </a:rPr>
              <a:t>A </a:t>
            </a:r>
            <a:r>
              <a:rPr lang="fr-FR" sz="1800" dirty="0" smtClean="0">
                <a:solidFill>
                  <a:schemeClr val="tx1"/>
                </a:solidFill>
              </a:rPr>
              <a:t>eu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smtClean="0">
                <a:solidFill>
                  <a:schemeClr val="tx1"/>
                </a:solidFill>
              </a:rPr>
              <a:t>lieu à </a:t>
            </a:r>
            <a:r>
              <a:rPr lang="fr-FR" sz="1800" dirty="0" smtClean="0">
                <a:solidFill>
                  <a:schemeClr val="tx1"/>
                </a:solidFill>
              </a:rPr>
              <a:t>cognac</a:t>
            </a:r>
            <a:endParaRPr lang="fr-FR" sz="1800" dirty="0" smtClean="0">
              <a:solidFill>
                <a:schemeClr val="tx1"/>
              </a:solidFill>
            </a:endParaRPr>
          </a:p>
          <a:p>
            <a:pPr algn="ctr"/>
            <a:r>
              <a:rPr lang="fr-FR" sz="1800" dirty="0" smtClean="0">
                <a:solidFill>
                  <a:schemeClr val="tx1"/>
                </a:solidFill>
              </a:rPr>
              <a:t>(salle des spectacles, </a:t>
            </a:r>
            <a:r>
              <a:rPr lang="fr-FR" sz="1800" dirty="0" err="1" smtClean="0">
                <a:solidFill>
                  <a:schemeClr val="tx1"/>
                </a:solidFill>
              </a:rPr>
              <a:t>Chèrves</a:t>
            </a:r>
            <a:r>
              <a:rPr lang="fr-FR" sz="1800" dirty="0" smtClean="0">
                <a:solidFill>
                  <a:schemeClr val="tx1"/>
                </a:solidFill>
              </a:rPr>
              <a:t>-RICHEMONT</a:t>
            </a:r>
            <a:r>
              <a:rPr lang="fr-FR" sz="1800" dirty="0" smtClean="0">
                <a:solidFill>
                  <a:schemeClr val="tx1"/>
                </a:solidFill>
              </a:rPr>
              <a:t>)</a:t>
            </a:r>
            <a:endParaRPr lang="fr-FR" sz="1800" dirty="0" smtClean="0">
              <a:solidFill>
                <a:schemeClr val="tx1"/>
              </a:solidFill>
            </a:endParaRPr>
          </a:p>
          <a:p>
            <a:pPr algn="ctr"/>
            <a:endParaRPr lang="fr-FR" sz="1800" dirty="0" smtClean="0">
              <a:solidFill>
                <a:schemeClr val="tx1"/>
              </a:solidFill>
            </a:endParaRPr>
          </a:p>
          <a:p>
            <a:pPr algn="ctr"/>
            <a:r>
              <a:rPr lang="fr-FR" sz="1800" dirty="0" smtClean="0">
                <a:solidFill>
                  <a:schemeClr val="tx1"/>
                </a:solidFill>
              </a:rPr>
              <a:t>Les jeudi </a:t>
            </a:r>
            <a:r>
              <a:rPr lang="fr-FR" sz="1800" dirty="0" smtClean="0">
                <a:solidFill>
                  <a:schemeClr val="tx1"/>
                </a:solidFill>
              </a:rPr>
              <a:t>17 </a:t>
            </a:r>
            <a:r>
              <a:rPr lang="fr-FR" sz="1800" dirty="0" smtClean="0">
                <a:solidFill>
                  <a:schemeClr val="tx1"/>
                </a:solidFill>
              </a:rPr>
              <a:t>et </a:t>
            </a:r>
            <a:endParaRPr lang="fr-FR" sz="1800" dirty="0" smtClean="0">
              <a:solidFill>
                <a:schemeClr val="tx1"/>
              </a:solidFill>
            </a:endParaRPr>
          </a:p>
          <a:p>
            <a:pPr algn="ctr"/>
            <a:r>
              <a:rPr lang="fr-FR" sz="1800" dirty="0" smtClean="0">
                <a:solidFill>
                  <a:schemeClr val="tx1"/>
                </a:solidFill>
              </a:rPr>
              <a:t>vendredi 18 novembre 2016</a:t>
            </a:r>
            <a:endParaRPr lang="fr-FR" sz="1800" dirty="0" smtClean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990656" cy="1463824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solidFill>
                  <a:schemeClr val="tx1"/>
                </a:solidFill>
              </a:rPr>
              <a:t>Le Congrès </a:t>
            </a:r>
            <a:r>
              <a:rPr lang="fr-FR" sz="4000" cap="none" dirty="0" smtClean="0">
                <a:solidFill>
                  <a:schemeClr val="tx1"/>
                </a:solidFill>
              </a:rPr>
              <a:t>2016</a:t>
            </a:r>
            <a:endParaRPr lang="fr-FR" sz="4000" cap="none" dirty="0">
              <a:solidFill>
                <a:schemeClr val="tx1"/>
              </a:solidFill>
            </a:endParaRPr>
          </a:p>
        </p:txBody>
      </p:sp>
      <p:pic>
        <p:nvPicPr>
          <p:cNvPr id="5" name="Image 4" descr="Logo CNAT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293096"/>
            <a:ext cx="1234161" cy="161812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98" y="476672"/>
            <a:ext cx="1726407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23728" y="2708920"/>
            <a:ext cx="6400800" cy="324036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fr-FR" sz="24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 au service des entreprises artisanales</a:t>
            </a:r>
          </a:p>
          <a:p>
            <a:pPr algn="r"/>
            <a:r>
              <a:rPr lang="fr-FR" sz="24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 Travaux publics</a:t>
            </a:r>
          </a:p>
          <a:p>
            <a:pPr algn="r"/>
            <a:r>
              <a:rPr lang="fr-FR" sz="24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 du Paysage</a:t>
            </a:r>
          </a:p>
          <a:p>
            <a:pPr algn="r"/>
            <a:endParaRPr lang="fr-FR" sz="2400" cap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Création le 17 novembre 1993</a:t>
            </a:r>
          </a:p>
          <a:p>
            <a:pPr algn="r"/>
            <a:endParaRPr lang="fr-F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fr-FR" sz="24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Pour répondre à un besoin fort des entreprises.</a:t>
            </a:r>
            <a:endParaRPr lang="fr-FR" sz="2800" cap="none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75856" y="908720"/>
            <a:ext cx="5182344" cy="122488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Une organisation professionnelle …</a:t>
            </a:r>
            <a:endParaRPr lang="fr-FR" dirty="0"/>
          </a:p>
        </p:txBody>
      </p:sp>
      <p:pic>
        <p:nvPicPr>
          <p:cNvPr id="4" name="Image 3" descr="Logo CNAT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476672"/>
            <a:ext cx="936104" cy="122733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2483768" y="2819400"/>
            <a:ext cx="6192688" cy="3489920"/>
          </a:xfrm>
        </p:spPr>
        <p:txBody>
          <a:bodyPr>
            <a:normAutofit fontScale="70000" lnSpcReduction="20000"/>
          </a:bodyPr>
          <a:lstStyle/>
          <a:p>
            <a:endParaRPr lang="fr-FR" dirty="0" smtClean="0"/>
          </a:p>
          <a:p>
            <a:pPr>
              <a:buClrTx/>
            </a:pPr>
            <a:r>
              <a:rPr lang="fr-FR" b="0" cap="none" dirty="0" smtClean="0">
                <a:solidFill>
                  <a:schemeClr val="tx1"/>
                </a:solidFill>
              </a:rPr>
              <a:t>(Extraits programme </a:t>
            </a:r>
            <a:r>
              <a:rPr lang="fr-FR" b="0" cap="none" dirty="0" smtClean="0">
                <a:solidFill>
                  <a:schemeClr val="tx1"/>
                </a:solidFill>
              </a:rPr>
              <a:t>2016)</a:t>
            </a:r>
            <a:endParaRPr lang="fr-FR" b="0" cap="none" dirty="0" smtClean="0">
              <a:solidFill>
                <a:schemeClr val="tx1"/>
              </a:solidFill>
            </a:endParaRPr>
          </a:p>
          <a:p>
            <a:pPr algn="just">
              <a:buClrTx/>
              <a:buFont typeface="Wingdings" pitchFamily="2" charset="2"/>
              <a:buChar char="Ø"/>
            </a:pPr>
            <a:endParaRPr lang="fr-FR" b="0" dirty="0" smtClean="0">
              <a:solidFill>
                <a:schemeClr val="tx1"/>
              </a:solidFill>
            </a:endParaRPr>
          </a:p>
          <a:p>
            <a:pPr marL="285750" indent="-285750" algn="l">
              <a:buClrTx/>
              <a:buFont typeface="Wingdings" panose="05000000000000000000" pitchFamily="2" charset="2"/>
              <a:buChar char="Ø"/>
            </a:pPr>
            <a:r>
              <a:rPr lang="fr-FR" sz="2100" b="0" cap="none" dirty="0" smtClean="0">
                <a:solidFill>
                  <a:schemeClr val="tx1"/>
                </a:solidFill>
              </a:rPr>
              <a:t>La fonction RH au cœur des décisions stratégiques d’une TPE,</a:t>
            </a:r>
          </a:p>
          <a:p>
            <a:pPr marL="285750" indent="-285750" algn="l">
              <a:buClrTx/>
              <a:buFont typeface="Wingdings" panose="05000000000000000000" pitchFamily="2" charset="2"/>
              <a:buChar char="Ø"/>
            </a:pPr>
            <a:r>
              <a:rPr lang="fr-FR" sz="2100" b="0" cap="none" dirty="0" smtClean="0">
                <a:solidFill>
                  <a:schemeClr val="tx1"/>
                </a:solidFill>
              </a:rPr>
              <a:t>La garantie chômage des chefs d’entreprise,</a:t>
            </a:r>
          </a:p>
          <a:p>
            <a:pPr marL="285750" indent="-285750" algn="l">
              <a:buClrTx/>
              <a:buFont typeface="Wingdings" panose="05000000000000000000" pitchFamily="2" charset="2"/>
              <a:buChar char="Ø"/>
            </a:pPr>
            <a:r>
              <a:rPr lang="fr-FR" sz="2100" b="0" cap="none" dirty="0" smtClean="0">
                <a:solidFill>
                  <a:schemeClr val="tx1"/>
                </a:solidFill>
              </a:rPr>
              <a:t>La rupture du contrat de travail,</a:t>
            </a:r>
          </a:p>
          <a:p>
            <a:pPr marL="285750" indent="-285750" algn="l">
              <a:buClrTx/>
              <a:buFont typeface="Wingdings" panose="05000000000000000000" pitchFamily="2" charset="2"/>
              <a:buChar char="Ø"/>
            </a:pPr>
            <a:r>
              <a:rPr lang="fr-FR" sz="2100" b="0" cap="none" dirty="0" smtClean="0">
                <a:solidFill>
                  <a:schemeClr val="tx1"/>
                </a:solidFill>
              </a:rPr>
              <a:t>Les enjeux de la prévention pour les métiers des TP et du Paysage,</a:t>
            </a:r>
          </a:p>
          <a:p>
            <a:pPr marL="285750" indent="-285750" algn="l">
              <a:buClrTx/>
              <a:buFont typeface="Wingdings" panose="05000000000000000000" pitchFamily="2" charset="2"/>
              <a:buChar char="Ø"/>
            </a:pPr>
            <a:r>
              <a:rPr lang="fr-FR" sz="2100" b="0" cap="none" dirty="0" smtClean="0">
                <a:solidFill>
                  <a:schemeClr val="tx1"/>
                </a:solidFill>
              </a:rPr>
              <a:t>Les formations obligatoires des collaborateurs,</a:t>
            </a:r>
          </a:p>
          <a:p>
            <a:pPr marL="285750" indent="-285750" algn="l">
              <a:buClrTx/>
              <a:buFont typeface="Wingdings" panose="05000000000000000000" pitchFamily="2" charset="2"/>
              <a:buChar char="Ø"/>
            </a:pPr>
            <a:r>
              <a:rPr lang="fr-FR" sz="2100" b="0" cap="none" dirty="0" smtClean="0">
                <a:solidFill>
                  <a:schemeClr val="tx1"/>
                </a:solidFill>
              </a:rPr>
              <a:t>Le nouveau modèle de charte PAN ANC,</a:t>
            </a:r>
          </a:p>
          <a:p>
            <a:pPr marL="285750" indent="-285750" algn="l">
              <a:buClrTx/>
              <a:buFont typeface="Wingdings" panose="05000000000000000000" pitchFamily="2" charset="2"/>
              <a:buChar char="Ø"/>
            </a:pPr>
            <a:r>
              <a:rPr lang="fr-FR" sz="2100" b="0" cap="none" dirty="0" smtClean="0">
                <a:solidFill>
                  <a:schemeClr val="tx1"/>
                </a:solidFill>
              </a:rPr>
              <a:t>Les bétons décoratifs et les bétons drainants,</a:t>
            </a:r>
          </a:p>
          <a:p>
            <a:pPr marL="285750" indent="-285750" algn="l">
              <a:buClrTx/>
              <a:buFont typeface="Wingdings" panose="05000000000000000000" pitchFamily="2" charset="2"/>
              <a:buChar char="Ø"/>
            </a:pPr>
            <a:r>
              <a:rPr lang="fr-FR" sz="2100" b="0" cap="none" dirty="0" smtClean="0">
                <a:solidFill>
                  <a:schemeClr val="tx1"/>
                </a:solidFill>
              </a:rPr>
              <a:t>La réglementation des transports exceptionnels, </a:t>
            </a:r>
          </a:p>
          <a:p>
            <a:pPr marL="285750" indent="-285750" algn="l">
              <a:buClrTx/>
              <a:buFont typeface="Wingdings" panose="05000000000000000000" pitchFamily="2" charset="2"/>
              <a:buChar char="Ø"/>
            </a:pPr>
            <a:r>
              <a:rPr lang="fr-FR" sz="2100" b="0" cap="none" dirty="0" smtClean="0">
                <a:solidFill>
                  <a:schemeClr val="tx1"/>
                </a:solidFill>
              </a:rPr>
              <a:t>Palmarès des innovations SALONVERT,</a:t>
            </a:r>
          </a:p>
          <a:p>
            <a:pPr marL="285750" indent="-285750" algn="l">
              <a:buClrTx/>
              <a:buFont typeface="Wingdings" panose="05000000000000000000" pitchFamily="2" charset="2"/>
              <a:buChar char="Ø"/>
            </a:pPr>
            <a:r>
              <a:rPr lang="fr-FR" sz="2100" b="0" cap="none" dirty="0" smtClean="0">
                <a:solidFill>
                  <a:schemeClr val="tx1"/>
                </a:solidFill>
              </a:rPr>
              <a:t>Séance de sujets de politique syndicale,</a:t>
            </a:r>
          </a:p>
          <a:p>
            <a:pPr marL="285750" indent="-285750" algn="l">
              <a:buClrTx/>
              <a:buFont typeface="Wingdings" panose="05000000000000000000" pitchFamily="2" charset="2"/>
              <a:buChar char="Ø"/>
            </a:pPr>
            <a:r>
              <a:rPr lang="fr-FR" sz="2100" b="0" cap="none" dirty="0" smtClean="0">
                <a:solidFill>
                  <a:schemeClr val="tx1"/>
                </a:solidFill>
              </a:rPr>
              <a:t>Séance politique avec des élus.</a:t>
            </a:r>
            <a:endParaRPr lang="fr-FR" sz="2100" b="0" cap="none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319808"/>
          </a:xfrm>
        </p:spPr>
        <p:txBody>
          <a:bodyPr>
            <a:normAutofit/>
          </a:bodyPr>
          <a:lstStyle/>
          <a:p>
            <a:pPr algn="ctr"/>
            <a:r>
              <a:rPr lang="fr-FR" sz="2700" dirty="0" smtClean="0">
                <a:solidFill>
                  <a:schemeClr val="tx1"/>
                </a:solidFill>
              </a:rPr>
              <a:t>Au programme : </a:t>
            </a:r>
            <a:r>
              <a:rPr lang="fr-FR" sz="2700" dirty="0">
                <a:solidFill>
                  <a:schemeClr val="tx1"/>
                </a:solidFill>
              </a:rPr>
              <a:t>d</a:t>
            </a:r>
            <a:r>
              <a:rPr lang="fr-FR" sz="2700" dirty="0" smtClean="0">
                <a:solidFill>
                  <a:schemeClr val="tx1"/>
                </a:solidFill>
              </a:rPr>
              <a:t>es </a:t>
            </a:r>
            <a:r>
              <a:rPr lang="fr-FR" sz="2700" dirty="0" smtClean="0">
                <a:solidFill>
                  <a:schemeClr val="tx1"/>
                </a:solidFill>
              </a:rPr>
              <a:t>plénières et des ateliers pratiques en Paysage et Travaux publics :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1979712" cy="148478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49080"/>
            <a:ext cx="1835696" cy="137677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L’exposition</a:t>
            </a:r>
            <a:endParaRPr lang="fr-FR" sz="4800" dirty="0">
              <a:solidFill>
                <a:schemeClr val="tx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sz="quarter" idx="1"/>
          </p:nvPr>
        </p:nvSpPr>
        <p:spPr>
          <a:xfrm>
            <a:off x="1187624" y="1700808"/>
            <a:ext cx="6393912" cy="43262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algn="l">
              <a:buClrTx/>
              <a:buFont typeface="Wingdings" pitchFamily="2" charset="2"/>
              <a:buChar char="Ø"/>
            </a:pPr>
            <a:r>
              <a:rPr lang="fr-FR" sz="1800" dirty="0" smtClean="0">
                <a:solidFill>
                  <a:schemeClr val="tx1"/>
                </a:solidFill>
              </a:rPr>
              <a:t>Des stands adaptés en surface et en équi</a:t>
            </a:r>
            <a:r>
              <a:rPr lang="fr-FR" sz="1800" dirty="0" smtClean="0"/>
              <a:t>pements</a:t>
            </a:r>
            <a:endParaRPr lang="fr-FR" sz="1800" dirty="0" smtClean="0">
              <a:solidFill>
                <a:schemeClr val="tx1"/>
              </a:solidFill>
            </a:endParaRPr>
          </a:p>
          <a:p>
            <a:pPr algn="l">
              <a:buClrTx/>
              <a:buFont typeface="Wingdings" pitchFamily="2" charset="2"/>
              <a:buChar char="Ø"/>
            </a:pPr>
            <a:r>
              <a:rPr lang="fr-FR" sz="1800" dirty="0" smtClean="0">
                <a:solidFill>
                  <a:schemeClr val="tx1"/>
                </a:solidFill>
              </a:rPr>
              <a:t>Des contacts avec les res</a:t>
            </a:r>
            <a:r>
              <a:rPr lang="fr-FR" sz="1800" dirty="0" smtClean="0"/>
              <a:t>ponsables de la CNATP (élus et collaborateurs) </a:t>
            </a:r>
            <a:endParaRPr lang="fr-FR" sz="1800" dirty="0" smtClean="0">
              <a:solidFill>
                <a:schemeClr val="tx1"/>
              </a:solidFill>
            </a:endParaRPr>
          </a:p>
          <a:p>
            <a:pPr algn="l">
              <a:buClrTx/>
              <a:buFont typeface="Wingdings" pitchFamily="2" charset="2"/>
              <a:buChar char="Ø"/>
            </a:pPr>
            <a:r>
              <a:rPr lang="fr-FR" sz="1800" dirty="0" smtClean="0"/>
              <a:t>Des prises de rendez vous possibles ensuite dans les départements </a:t>
            </a:r>
          </a:p>
          <a:p>
            <a:pPr algn="l">
              <a:buClrTx/>
              <a:buFont typeface="Wingdings" pitchFamily="2" charset="2"/>
              <a:buChar char="Ø"/>
            </a:pPr>
            <a:r>
              <a:rPr lang="fr-FR" sz="1800" dirty="0" smtClean="0">
                <a:solidFill>
                  <a:schemeClr val="tx1"/>
                </a:solidFill>
              </a:rPr>
              <a:t>L’accueil des délégués a lieu sur l’exposition</a:t>
            </a:r>
          </a:p>
          <a:p>
            <a:pPr algn="l">
              <a:buClrTx/>
              <a:buFont typeface="Wingdings" pitchFamily="2" charset="2"/>
              <a:buChar char="Ø"/>
            </a:pPr>
            <a:r>
              <a:rPr lang="fr-FR" sz="1800" dirty="0" smtClean="0">
                <a:solidFill>
                  <a:schemeClr val="tx1"/>
                </a:solidFill>
              </a:rPr>
              <a:t>Les repas sont servis sur les stands</a:t>
            </a:r>
          </a:p>
          <a:p>
            <a:pPr algn="l">
              <a:buClrTx/>
              <a:buFont typeface="Wingdings" pitchFamily="2" charset="2"/>
              <a:buChar char="Ø"/>
            </a:pPr>
            <a:r>
              <a:rPr lang="fr-FR" sz="1800" dirty="0" smtClean="0">
                <a:solidFill>
                  <a:schemeClr val="tx1"/>
                </a:solidFill>
              </a:rPr>
              <a:t>Exposition </a:t>
            </a:r>
            <a:r>
              <a:rPr lang="fr-FR" sz="1800" dirty="0" smtClean="0">
                <a:solidFill>
                  <a:schemeClr val="tx1"/>
                </a:solidFill>
              </a:rPr>
              <a:t>extérieure</a:t>
            </a:r>
            <a:endParaRPr lang="fr-FR" sz="3200" dirty="0" smtClean="0">
              <a:solidFill>
                <a:schemeClr val="tx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880" y="4437112"/>
            <a:ext cx="3594639" cy="20978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2195736" y="3501008"/>
            <a:ext cx="6624736" cy="2808312"/>
          </a:xfrm>
        </p:spPr>
        <p:txBody>
          <a:bodyPr>
            <a:noAutofit/>
          </a:bodyPr>
          <a:lstStyle/>
          <a:p>
            <a:pPr algn="ctr"/>
            <a:r>
              <a:rPr lang="fr-FR" sz="1800" dirty="0" smtClean="0">
                <a:solidFill>
                  <a:schemeClr val="tx1"/>
                </a:solidFill>
              </a:rPr>
              <a:t>A </a:t>
            </a:r>
            <a:r>
              <a:rPr lang="fr-FR" sz="1800" dirty="0" smtClean="0">
                <a:solidFill>
                  <a:schemeClr val="tx1"/>
                </a:solidFill>
              </a:rPr>
              <a:t>eu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smtClean="0">
                <a:solidFill>
                  <a:schemeClr val="tx1"/>
                </a:solidFill>
              </a:rPr>
              <a:t>lieu à </a:t>
            </a:r>
            <a:r>
              <a:rPr lang="fr-FR" sz="1800" dirty="0" smtClean="0">
                <a:solidFill>
                  <a:schemeClr val="tx1"/>
                </a:solidFill>
              </a:rPr>
              <a:t>Paris</a:t>
            </a:r>
            <a:endParaRPr lang="fr-FR" sz="1800" dirty="0" smtClean="0">
              <a:solidFill>
                <a:schemeClr val="tx1"/>
              </a:solidFill>
            </a:endParaRPr>
          </a:p>
          <a:p>
            <a:pPr algn="ctr"/>
            <a:r>
              <a:rPr lang="fr-FR" sz="1800" dirty="0" smtClean="0">
                <a:solidFill>
                  <a:schemeClr val="tx1"/>
                </a:solidFill>
              </a:rPr>
              <a:t>(au siège de la CNATP)</a:t>
            </a:r>
            <a:endParaRPr lang="fr-FR" sz="1800" dirty="0" smtClean="0">
              <a:solidFill>
                <a:schemeClr val="tx1"/>
              </a:solidFill>
            </a:endParaRPr>
          </a:p>
          <a:p>
            <a:pPr algn="ctr"/>
            <a:endParaRPr lang="fr-FR" sz="1800" dirty="0" smtClean="0">
              <a:solidFill>
                <a:schemeClr val="tx1"/>
              </a:solidFill>
            </a:endParaRPr>
          </a:p>
          <a:p>
            <a:pPr algn="ctr"/>
            <a:r>
              <a:rPr lang="fr-FR" sz="1800" dirty="0" smtClean="0">
                <a:solidFill>
                  <a:schemeClr val="tx1"/>
                </a:solidFill>
              </a:rPr>
              <a:t>MERCREDI </a:t>
            </a:r>
            <a:r>
              <a:rPr lang="fr-FR" sz="1800" dirty="0" smtClean="0">
                <a:solidFill>
                  <a:schemeClr val="tx1"/>
                </a:solidFill>
              </a:rPr>
              <a:t>15 NOVEMBRE 2017</a:t>
            </a:r>
            <a:endParaRPr lang="fr-FR" sz="1800" dirty="0" smtClean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990656" cy="1463824"/>
          </a:xfrm>
        </p:spPr>
        <p:txBody>
          <a:bodyPr>
            <a:normAutofit/>
          </a:bodyPr>
          <a:lstStyle/>
          <a:p>
            <a:pPr algn="ctr"/>
            <a:r>
              <a:rPr lang="fr-FR" sz="4000" cap="none" dirty="0" smtClean="0">
                <a:solidFill>
                  <a:schemeClr val="tx1"/>
                </a:solidFill>
              </a:rPr>
              <a:t>La journée réseau 2017</a:t>
            </a:r>
            <a:endParaRPr lang="fr-FR" sz="4000" cap="none" dirty="0">
              <a:solidFill>
                <a:schemeClr val="tx1"/>
              </a:solidFill>
            </a:endParaRPr>
          </a:p>
        </p:txBody>
      </p:sp>
      <p:pic>
        <p:nvPicPr>
          <p:cNvPr id="5" name="Image 4" descr="Logo CNAT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293096"/>
            <a:ext cx="1234161" cy="161812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1" y="1844824"/>
            <a:ext cx="2952328" cy="221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89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2555776" y="2636912"/>
            <a:ext cx="6120680" cy="3744416"/>
          </a:xfrm>
        </p:spPr>
        <p:txBody>
          <a:bodyPr>
            <a:normAutofit fontScale="62500" lnSpcReduction="20000"/>
          </a:bodyPr>
          <a:lstStyle/>
          <a:p>
            <a:endParaRPr lang="fr-FR" dirty="0" smtClean="0"/>
          </a:p>
          <a:p>
            <a:pPr marL="285750" indent="-285750" algn="l">
              <a:buClrTx/>
              <a:buFont typeface="Wingdings" panose="05000000000000000000" pitchFamily="2" charset="2"/>
              <a:buChar char="Ø"/>
            </a:pPr>
            <a:r>
              <a:rPr lang="fr-FR" sz="2400" b="0" cap="none" dirty="0" smtClean="0">
                <a:solidFill>
                  <a:schemeClr val="tx1"/>
                </a:solidFill>
              </a:rPr>
              <a:t>Un projet novateur en matière d’accessibilité : la villa renaissance (Ain),</a:t>
            </a:r>
          </a:p>
          <a:p>
            <a:pPr marL="285750" indent="-285750" algn="l">
              <a:buClrTx/>
              <a:buFont typeface="Wingdings" panose="05000000000000000000" pitchFamily="2" charset="2"/>
              <a:buChar char="Ø"/>
            </a:pPr>
            <a:r>
              <a:rPr lang="fr-FR" sz="2400" b="0" cap="none" dirty="0" smtClean="0">
                <a:solidFill>
                  <a:schemeClr val="tx1"/>
                </a:solidFill>
              </a:rPr>
              <a:t>La charte paysagistes : objectif zéro pesticide (Maine-et-Loire),</a:t>
            </a:r>
          </a:p>
          <a:p>
            <a:pPr marL="285750" indent="-285750" algn="l">
              <a:buClrTx/>
              <a:buFont typeface="Wingdings" panose="05000000000000000000" pitchFamily="2" charset="2"/>
              <a:buChar char="Ø"/>
            </a:pPr>
            <a:r>
              <a:rPr lang="fr-FR" sz="2400" b="0" cap="none" dirty="0" smtClean="0">
                <a:solidFill>
                  <a:schemeClr val="tx1"/>
                </a:solidFill>
              </a:rPr>
              <a:t>Un outil d’accès aux marchés pour les artisans : la coopérative de travaux publics (Ain),</a:t>
            </a:r>
          </a:p>
          <a:p>
            <a:pPr marL="285750" indent="-285750" algn="l">
              <a:buClrTx/>
              <a:buFont typeface="Wingdings" panose="05000000000000000000" pitchFamily="2" charset="2"/>
              <a:buChar char="Ø"/>
            </a:pPr>
            <a:r>
              <a:rPr lang="fr-FR" sz="2400" b="0" cap="none" dirty="0" smtClean="0">
                <a:solidFill>
                  <a:schemeClr val="tx1"/>
                </a:solidFill>
              </a:rPr>
              <a:t>Une solution pour les déchets verts des paysagistes : la plateforme de compostage (Loire),</a:t>
            </a:r>
          </a:p>
          <a:p>
            <a:pPr marL="285750" indent="-285750" algn="l">
              <a:buClrTx/>
              <a:buFont typeface="Wingdings" panose="05000000000000000000" pitchFamily="2" charset="2"/>
              <a:buChar char="Ø"/>
            </a:pPr>
            <a:r>
              <a:rPr lang="fr-FR" sz="2400" b="0" cap="none" dirty="0" smtClean="0">
                <a:solidFill>
                  <a:schemeClr val="tx1"/>
                </a:solidFill>
              </a:rPr>
              <a:t>Une démarche nationale de valorisation des artisans qui s’engagent dans la qualité : « les professionnels de l'ANC® »,</a:t>
            </a:r>
          </a:p>
          <a:p>
            <a:pPr marL="285750" indent="-285750" algn="l">
              <a:buClrTx/>
              <a:buFont typeface="Wingdings" panose="05000000000000000000" pitchFamily="2" charset="2"/>
              <a:buChar char="Ø"/>
            </a:pPr>
            <a:r>
              <a:rPr lang="fr-FR" sz="2400" b="0" cap="none" dirty="0" smtClean="0">
                <a:solidFill>
                  <a:schemeClr val="tx1"/>
                </a:solidFill>
              </a:rPr>
              <a:t>Les actions de santé et sécurité d'iris-st vers les artisans du TP et du Paysage,</a:t>
            </a:r>
          </a:p>
          <a:p>
            <a:pPr marL="285750" indent="-285750" algn="l">
              <a:buClrTx/>
              <a:buFont typeface="Wingdings" panose="05000000000000000000" pitchFamily="2" charset="2"/>
              <a:buChar char="Ø"/>
            </a:pPr>
            <a:r>
              <a:rPr lang="fr-FR" sz="2400" b="0" cap="none" dirty="0" smtClean="0">
                <a:solidFill>
                  <a:schemeClr val="tx1"/>
                </a:solidFill>
              </a:rPr>
              <a:t>Présentation du nouveau site internet de la CNATP.</a:t>
            </a:r>
            <a:endParaRPr lang="fr-FR" sz="2400" b="0" cap="none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319808"/>
          </a:xfrm>
        </p:spPr>
        <p:txBody>
          <a:bodyPr>
            <a:normAutofit/>
          </a:bodyPr>
          <a:lstStyle/>
          <a:p>
            <a:pPr algn="ctr"/>
            <a:r>
              <a:rPr lang="fr-FR" sz="2700" dirty="0" smtClean="0">
                <a:solidFill>
                  <a:schemeClr val="tx1"/>
                </a:solidFill>
              </a:rPr>
              <a:t>Au programme : </a:t>
            </a:r>
            <a:r>
              <a:rPr lang="fr-FR" sz="2700" dirty="0">
                <a:solidFill>
                  <a:schemeClr val="tx1"/>
                </a:solidFill>
              </a:rPr>
              <a:t>d</a:t>
            </a:r>
            <a:r>
              <a:rPr lang="fr-FR" sz="2700" dirty="0" smtClean="0">
                <a:solidFill>
                  <a:schemeClr val="tx1"/>
                </a:solidFill>
              </a:rPr>
              <a:t>es </a:t>
            </a:r>
            <a:r>
              <a:rPr lang="fr-FR" sz="2700" dirty="0" smtClean="0">
                <a:solidFill>
                  <a:schemeClr val="tx1"/>
                </a:solidFill>
              </a:rPr>
              <a:t>plénières et des ateliers pratiques en Paysage et Travaux publics :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2174606" cy="141292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49080"/>
            <a:ext cx="2174606" cy="163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42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79512" y="3356992"/>
            <a:ext cx="8791952" cy="2742056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/>
              <a:t>Merci pour votre écoute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15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70609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Les métiers, les activités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FR" sz="1700" b="1" dirty="0" smtClean="0"/>
              <a:t>Travaux Publics</a:t>
            </a:r>
          </a:p>
          <a:p>
            <a:pPr>
              <a:buNone/>
            </a:pPr>
            <a:endParaRPr lang="fr-FR" sz="1700" b="1" dirty="0" smtClean="0"/>
          </a:p>
          <a:p>
            <a:r>
              <a:rPr lang="fr-FR" sz="1700" dirty="0" smtClean="0"/>
              <a:t>Terrassements, </a:t>
            </a:r>
          </a:p>
          <a:p>
            <a:r>
              <a:rPr lang="fr-FR" sz="1700" dirty="0" smtClean="0"/>
              <a:t>Voirie,</a:t>
            </a:r>
          </a:p>
          <a:p>
            <a:r>
              <a:rPr lang="fr-FR" sz="1700" dirty="0" smtClean="0"/>
              <a:t>Chaussées, parkings, sols sportifs,</a:t>
            </a:r>
          </a:p>
          <a:p>
            <a:r>
              <a:rPr lang="fr-FR" sz="1700" dirty="0" smtClean="0"/>
              <a:t>Réseaux d’eau potable, d’assainissement,</a:t>
            </a:r>
          </a:p>
          <a:p>
            <a:r>
              <a:rPr lang="fr-FR" sz="1700" dirty="0" smtClean="0"/>
              <a:t>Réseaux électriques, de télécommunications,</a:t>
            </a:r>
          </a:p>
          <a:p>
            <a:r>
              <a:rPr lang="fr-FR" sz="1700" dirty="0" smtClean="0"/>
              <a:t>Forage, sondage,</a:t>
            </a:r>
          </a:p>
          <a:p>
            <a:r>
              <a:rPr lang="fr-FR" sz="1700" dirty="0" smtClean="0"/>
              <a:t>Démolition,</a:t>
            </a:r>
          </a:p>
          <a:p>
            <a:r>
              <a:rPr lang="fr-FR" sz="1700" dirty="0" smtClean="0"/>
              <a:t>Travaux souterrains, fluviaux et maritimes,</a:t>
            </a:r>
          </a:p>
          <a:p>
            <a:r>
              <a:rPr lang="fr-FR" sz="1700" dirty="0" smtClean="0"/>
              <a:t>Ouvrages d’art,</a:t>
            </a:r>
          </a:p>
          <a:p>
            <a:r>
              <a:rPr lang="fr-FR" sz="1700" dirty="0" smtClean="0"/>
              <a:t>…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68397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FR" sz="1700" b="1" dirty="0" smtClean="0"/>
              <a:t>Paysagistes</a:t>
            </a:r>
          </a:p>
          <a:p>
            <a:pPr>
              <a:buNone/>
            </a:pPr>
            <a:endParaRPr lang="fr-FR" sz="1700" b="1" dirty="0" smtClean="0"/>
          </a:p>
          <a:p>
            <a:r>
              <a:rPr lang="fr-FR" sz="1700" dirty="0" smtClean="0"/>
              <a:t>Création et entretien de jardins</a:t>
            </a:r>
          </a:p>
          <a:p>
            <a:r>
              <a:rPr lang="fr-FR" sz="1700" dirty="0" smtClean="0"/>
              <a:t>Plantation, reboisement,</a:t>
            </a:r>
          </a:p>
          <a:p>
            <a:r>
              <a:rPr lang="fr-FR" sz="1700" dirty="0" smtClean="0"/>
              <a:t>Élagage, abattage,</a:t>
            </a:r>
          </a:p>
          <a:p>
            <a:r>
              <a:rPr lang="fr-FR" sz="1700" dirty="0" smtClean="0"/>
              <a:t>Réalisation d’espaces verts,  d’aires de jeux, de sols sportifs,</a:t>
            </a:r>
          </a:p>
          <a:p>
            <a:r>
              <a:rPr lang="fr-FR" sz="1700" dirty="0" smtClean="0"/>
              <a:t>Arrosages automatiques, bassins, fontaines,</a:t>
            </a:r>
          </a:p>
          <a:p>
            <a:r>
              <a:rPr lang="fr-FR" sz="1700" dirty="0" smtClean="0"/>
              <a:t>Débroussaillement, fauchage, </a:t>
            </a:r>
            <a:r>
              <a:rPr lang="fr-FR" sz="1700" dirty="0" err="1" smtClean="0"/>
              <a:t>accoroutage</a:t>
            </a:r>
            <a:r>
              <a:rPr lang="fr-FR" sz="1700" dirty="0" smtClean="0"/>
              <a:t>,</a:t>
            </a:r>
          </a:p>
          <a:p>
            <a:r>
              <a:rPr lang="fr-FR" sz="1700" dirty="0" smtClean="0"/>
              <a:t>Voirie légère, maçonnerie paysagère et décorative,</a:t>
            </a:r>
          </a:p>
          <a:p>
            <a:r>
              <a:rPr lang="fr-FR" sz="1700" dirty="0" smtClean="0"/>
              <a:t>Clôtures, portails,</a:t>
            </a:r>
          </a:p>
          <a:p>
            <a:r>
              <a:rPr lang="fr-FR" sz="1700" dirty="0" smtClean="0"/>
              <a:t>Automatismes, éclairage,</a:t>
            </a:r>
          </a:p>
          <a:p>
            <a:r>
              <a:rPr lang="fr-FR" sz="1700" dirty="0" smtClean="0"/>
              <a:t>…</a:t>
            </a:r>
            <a:endParaRPr lang="fr-FR" sz="1700" dirty="0"/>
          </a:p>
        </p:txBody>
      </p:sp>
      <p:pic>
        <p:nvPicPr>
          <p:cNvPr id="4" name="Image 3" descr="Logo CNAT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517232"/>
            <a:ext cx="792087" cy="10385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2267744" y="2852936"/>
            <a:ext cx="6400800" cy="3273896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Elles sont </a:t>
            </a:r>
            <a:r>
              <a:rPr lang="fr-FR" dirty="0">
                <a:solidFill>
                  <a:srgbClr val="FF0000"/>
                </a:solidFill>
              </a:rPr>
              <a:t>66 535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au total.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96 %</a:t>
            </a:r>
            <a:r>
              <a:rPr lang="fr-FR" dirty="0" smtClean="0"/>
              <a:t> d’entre elles sont artisanales (moins de 20 salariés) soit </a:t>
            </a:r>
            <a:r>
              <a:rPr lang="fr-FR" b="1" dirty="0" smtClean="0">
                <a:solidFill>
                  <a:srgbClr val="FF0000"/>
                </a:solidFill>
              </a:rPr>
              <a:t>63 710</a:t>
            </a:r>
            <a:r>
              <a:rPr lang="fr-FR" b="1" dirty="0" smtClean="0">
                <a:solidFill>
                  <a:schemeClr val="tx1"/>
                </a:solidFill>
              </a:rPr>
              <a:t>.</a:t>
            </a:r>
          </a:p>
          <a:p>
            <a:pPr algn="r"/>
            <a:endParaRPr lang="fr-FR" b="1" dirty="0" smtClean="0">
              <a:solidFill>
                <a:schemeClr val="tx1"/>
              </a:solidFill>
            </a:endParaRPr>
          </a:p>
          <a:p>
            <a:pPr algn="ctr"/>
            <a:r>
              <a:rPr lang="fr-FR" sz="1800" i="1" dirty="0" smtClean="0"/>
              <a:t>Répartition des entreprises artisanales par métiers</a:t>
            </a:r>
          </a:p>
          <a:p>
            <a:pPr algn="r"/>
            <a:r>
              <a:rPr lang="fr-FR" i="1" dirty="0" smtClean="0">
                <a:solidFill>
                  <a:schemeClr val="tx1"/>
                </a:solidFill>
              </a:rPr>
              <a:t>Travaux publics :</a:t>
            </a:r>
          </a:p>
          <a:p>
            <a:pPr algn="r"/>
            <a:r>
              <a:rPr lang="fr-FR" dirty="0">
                <a:solidFill>
                  <a:srgbClr val="FF0000"/>
                </a:solidFill>
              </a:rPr>
              <a:t>35 260 </a:t>
            </a:r>
            <a:r>
              <a:rPr lang="fr-FR" b="1" dirty="0" smtClean="0">
                <a:solidFill>
                  <a:srgbClr val="FF0000"/>
                </a:solidFill>
              </a:rPr>
              <a:t>soit 94 % </a:t>
            </a:r>
            <a:r>
              <a:rPr lang="fr-FR" dirty="0" smtClean="0"/>
              <a:t>de l’ensemble</a:t>
            </a:r>
          </a:p>
          <a:p>
            <a:pPr algn="r"/>
            <a:r>
              <a:rPr lang="fr-FR" i="1" dirty="0" smtClean="0">
                <a:solidFill>
                  <a:schemeClr val="tx1"/>
                </a:solidFill>
              </a:rPr>
              <a:t>Paysagistes :</a:t>
            </a:r>
          </a:p>
          <a:p>
            <a:pPr algn="r"/>
            <a:r>
              <a:rPr lang="fr-FR" dirty="0">
                <a:solidFill>
                  <a:srgbClr val="FF0000"/>
                </a:solidFill>
              </a:rPr>
              <a:t>28 450 soit </a:t>
            </a:r>
            <a:r>
              <a:rPr lang="fr-FR" b="1" dirty="0" smtClean="0">
                <a:solidFill>
                  <a:srgbClr val="FF0000"/>
                </a:solidFill>
              </a:rPr>
              <a:t>98 %</a:t>
            </a:r>
            <a:r>
              <a:rPr lang="fr-FR" dirty="0" smtClean="0"/>
              <a:t> de l’ensemble</a:t>
            </a:r>
          </a:p>
          <a:p>
            <a:pPr algn="r"/>
            <a:endParaRPr lang="fr-FR" b="1" dirty="0" smtClean="0">
              <a:solidFill>
                <a:srgbClr val="FF0000"/>
              </a:solidFill>
            </a:endParaRPr>
          </a:p>
          <a:p>
            <a:pPr algn="r"/>
            <a:r>
              <a:rPr lang="fr-FR" sz="1050" i="1" dirty="0" smtClean="0">
                <a:solidFill>
                  <a:schemeClr val="tx1"/>
                </a:solidFill>
              </a:rPr>
              <a:t>(source CNATP 2017)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40904"/>
          </a:xfrm>
        </p:spPr>
        <p:txBody>
          <a:bodyPr>
            <a:normAutofit/>
          </a:bodyPr>
          <a:lstStyle/>
          <a:p>
            <a:r>
              <a:rPr lang="fr-FR" sz="32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Les entreprises des Travaux publics et du Paysage</a:t>
            </a:r>
            <a:endParaRPr lang="fr-FR" sz="3200" cap="non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3" descr="Logo CNAT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653136"/>
            <a:ext cx="1234161" cy="16181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2800" cap="none" dirty="0" smtClean="0">
                <a:solidFill>
                  <a:schemeClr val="tx1"/>
                </a:solidFill>
              </a:rPr>
              <a:t>Le Chiffre d’affaires des entreprises artisanales</a:t>
            </a:r>
            <a:endParaRPr lang="fr-FR" sz="2800" cap="none" dirty="0">
              <a:solidFill>
                <a:schemeClr val="tx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sz="half" idx="1"/>
          </p:nvPr>
        </p:nvSpPr>
        <p:spPr>
          <a:xfrm>
            <a:off x="251520" y="1484784"/>
            <a:ext cx="4038600" cy="43924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400" b="1" dirty="0" smtClean="0"/>
              <a:t>Travaux publics</a:t>
            </a:r>
          </a:p>
          <a:p>
            <a:endParaRPr lang="fr-FR" sz="2400" dirty="0" smtClean="0"/>
          </a:p>
          <a:p>
            <a:r>
              <a:rPr lang="fr-FR" sz="2400" dirty="0" smtClean="0"/>
              <a:t>Le CA est de</a:t>
            </a:r>
            <a:r>
              <a:rPr lang="fr-FR" sz="2400" b="1" dirty="0" smtClean="0">
                <a:solidFill>
                  <a:srgbClr val="FF0000"/>
                </a:solidFill>
              </a:rPr>
              <a:t> 10 milliards d’€</a:t>
            </a:r>
            <a:endParaRPr lang="fr-FR" sz="2400" dirty="0" smtClean="0"/>
          </a:p>
          <a:p>
            <a:endParaRPr lang="fr-FR" sz="2400" dirty="0" smtClean="0"/>
          </a:p>
          <a:p>
            <a:r>
              <a:rPr lang="fr-FR" sz="2000" dirty="0" smtClean="0"/>
              <a:t>Les travaux d’ANC, de terrassement, de canalisations réseaux, et de revêtements représentent les ¾ de leurs activités.</a:t>
            </a:r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r-FR" sz="2400" b="1" dirty="0" smtClean="0"/>
              <a:t>Paysagistes</a:t>
            </a:r>
          </a:p>
          <a:p>
            <a:endParaRPr lang="fr-FR" sz="2400" dirty="0" smtClean="0"/>
          </a:p>
          <a:p>
            <a:r>
              <a:rPr lang="fr-FR" sz="2400" dirty="0" smtClean="0"/>
              <a:t>Le CA est de </a:t>
            </a:r>
            <a:r>
              <a:rPr lang="fr-FR" sz="2400" b="1" dirty="0" smtClean="0">
                <a:solidFill>
                  <a:srgbClr val="FF0000"/>
                </a:solidFill>
              </a:rPr>
              <a:t>3,15 milliards d’€</a:t>
            </a:r>
          </a:p>
          <a:p>
            <a:endParaRPr lang="fr-FR" sz="2400" b="1" dirty="0" smtClean="0">
              <a:solidFill>
                <a:srgbClr val="FF0000"/>
              </a:solidFill>
            </a:endParaRPr>
          </a:p>
          <a:p>
            <a:r>
              <a:rPr lang="fr-FR" sz="2000" dirty="0" smtClean="0"/>
              <a:t>Les Paysagistes agissent essentiellement dans les domaines de la création, de l’entretien, de l’élagage. </a:t>
            </a:r>
          </a:p>
          <a:p>
            <a:pPr algn="r">
              <a:buNone/>
            </a:pPr>
            <a:endParaRPr lang="fr-FR" sz="1100" i="1" dirty="0" smtClean="0"/>
          </a:p>
          <a:p>
            <a:pPr algn="r">
              <a:buNone/>
            </a:pPr>
            <a:r>
              <a:rPr lang="fr-FR" sz="1100" i="1" dirty="0" smtClean="0"/>
              <a:t>(source CNATP 2017)</a:t>
            </a:r>
          </a:p>
          <a:p>
            <a:endParaRPr lang="fr-FR" dirty="0"/>
          </a:p>
        </p:txBody>
      </p:sp>
      <p:pic>
        <p:nvPicPr>
          <p:cNvPr id="4" name="Image 3" descr="Logo CNAT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661248"/>
            <a:ext cx="586089" cy="7684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Toute la France</a:t>
            </a:r>
          </a:p>
          <a:p>
            <a:r>
              <a:rPr lang="fr-FR" sz="2200" b="0" dirty="0" smtClean="0"/>
              <a:t>(Avec des nuances)</a:t>
            </a:r>
          </a:p>
          <a:p>
            <a:endParaRPr lang="fr-FR" sz="2200" b="0" dirty="0" smtClean="0"/>
          </a:p>
          <a:p>
            <a:r>
              <a:rPr lang="fr-FR" sz="2200" b="0" dirty="0" smtClean="0"/>
              <a:t>1800 </a:t>
            </a:r>
            <a:r>
              <a:rPr lang="fr-FR" sz="2200" b="0" dirty="0" smtClean="0"/>
              <a:t>adhérents</a:t>
            </a:r>
            <a:endParaRPr lang="fr-FR" sz="2200" b="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936104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chemeClr val="tx1"/>
                </a:solidFill>
              </a:rPr>
              <a:t>Notre couverture territoriale</a:t>
            </a:r>
            <a:endParaRPr lang="fr-FR" sz="4000" dirty="0">
              <a:solidFill>
                <a:schemeClr val="tx1"/>
              </a:solidFill>
            </a:endParaRPr>
          </a:p>
        </p:txBody>
      </p:sp>
      <p:pic>
        <p:nvPicPr>
          <p:cNvPr id="4" name="Image 3" descr="Logo CNAT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509120"/>
            <a:ext cx="1234161" cy="16181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Un credo : la proximité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979712" y="1700808"/>
            <a:ext cx="5544616" cy="4032448"/>
          </a:xfrm>
        </p:spPr>
        <p:txBody>
          <a:bodyPr/>
          <a:lstStyle/>
          <a:p>
            <a:pPr marL="342900" indent="-342900">
              <a:buClr>
                <a:schemeClr val="tx1"/>
              </a:buClr>
              <a:buSzPct val="75000"/>
              <a:buNone/>
              <a:defRPr/>
            </a:pPr>
            <a:r>
              <a:rPr lang="fr-FR" sz="2400" kern="0" dirty="0" smtClean="0"/>
              <a:t>La CNATP est une confédération de syndicats départementaux.</a:t>
            </a:r>
          </a:p>
          <a:p>
            <a:pPr marL="342900" indent="-342900">
              <a:buClr>
                <a:schemeClr val="tx1"/>
              </a:buClr>
              <a:buSzPct val="75000"/>
              <a:buNone/>
              <a:defRPr/>
            </a:pPr>
            <a:r>
              <a:rPr lang="fr-FR" sz="2400" kern="0" dirty="0" smtClean="0"/>
              <a:t>Chaque syndicat est statutairement indépendant.</a:t>
            </a:r>
          </a:p>
          <a:p>
            <a:pPr marL="342900" indent="-342900">
              <a:buClr>
                <a:schemeClr val="tx1"/>
              </a:buClr>
              <a:buSzPct val="75000"/>
              <a:defRPr/>
            </a:pPr>
            <a:r>
              <a:rPr lang="fr-FR" sz="2000" kern="0" dirty="0" smtClean="0"/>
              <a:t>Conseil d’administration</a:t>
            </a:r>
          </a:p>
          <a:p>
            <a:pPr marL="342900" indent="-342900">
              <a:buClr>
                <a:schemeClr val="tx1"/>
              </a:buClr>
              <a:buSzPct val="75000"/>
              <a:defRPr/>
            </a:pPr>
            <a:r>
              <a:rPr lang="fr-FR" sz="2000" kern="0" dirty="0" smtClean="0"/>
              <a:t>Financier</a:t>
            </a:r>
          </a:p>
          <a:p>
            <a:pPr marL="342900" indent="-342900">
              <a:buClr>
                <a:schemeClr val="tx1"/>
              </a:buClr>
              <a:buSzPct val="75000"/>
              <a:defRPr/>
            </a:pPr>
            <a:r>
              <a:rPr lang="fr-FR" sz="2000" kern="0" dirty="0" smtClean="0"/>
              <a:t>Actions</a:t>
            </a:r>
          </a:p>
          <a:p>
            <a:pPr marL="342900" indent="-342900">
              <a:buClr>
                <a:schemeClr val="tx1"/>
              </a:buClr>
              <a:buSzPct val="75000"/>
              <a:defRPr/>
            </a:pPr>
            <a:endParaRPr lang="fr-FR" sz="2000" kern="0" dirty="0" smtClean="0"/>
          </a:p>
          <a:p>
            <a:pPr marL="342900" indent="-342900" algn="ctr">
              <a:buClr>
                <a:schemeClr val="tx1"/>
              </a:buClr>
              <a:buSzPct val="75000"/>
              <a:buNone/>
              <a:defRPr/>
            </a:pPr>
            <a:r>
              <a:rPr lang="fr-FR" sz="2000" i="1" kern="0" dirty="0" smtClean="0"/>
              <a:t>Les artisans </a:t>
            </a:r>
            <a:r>
              <a:rPr lang="fr-FR" sz="2000" i="1" kern="0" dirty="0" smtClean="0"/>
              <a:t>adhèrent </a:t>
            </a:r>
            <a:r>
              <a:rPr lang="fr-FR" sz="2000" i="1" kern="0" dirty="0" smtClean="0"/>
              <a:t>à leur syndicat départemental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Logo CNAT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509120"/>
            <a:ext cx="1234161" cy="16181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1835696" y="2819400"/>
            <a:ext cx="5936704" cy="3201888"/>
          </a:xfrm>
        </p:spPr>
        <p:txBody>
          <a:bodyPr>
            <a:normAutofit fontScale="92500"/>
          </a:bodyPr>
          <a:lstStyle/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Ø"/>
              <a:defRPr/>
            </a:pPr>
            <a:r>
              <a:rPr lang="fr-FR" kern="0" dirty="0" smtClean="0">
                <a:solidFill>
                  <a:schemeClr val="tx1"/>
                </a:solidFill>
              </a:rPr>
              <a:t>La </a:t>
            </a:r>
            <a:r>
              <a:rPr lang="fr-FR" kern="0" dirty="0" smtClean="0">
                <a:solidFill>
                  <a:schemeClr val="tx1"/>
                </a:solidFill>
              </a:rPr>
              <a:t>proximité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Ø"/>
              <a:defRPr/>
            </a:pPr>
            <a:r>
              <a:rPr lang="fr-FR" kern="0" dirty="0" smtClean="0">
                <a:solidFill>
                  <a:schemeClr val="tx1"/>
                </a:solidFill>
              </a:rPr>
              <a:t>Des responsables locaux eux-mêmes artisans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Ø"/>
              <a:defRPr/>
            </a:pPr>
            <a:r>
              <a:rPr lang="fr-FR" kern="0" dirty="0" smtClean="0">
                <a:solidFill>
                  <a:schemeClr val="tx1"/>
                </a:solidFill>
              </a:rPr>
              <a:t>L’expérience terrain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Ø"/>
              <a:defRPr/>
            </a:pPr>
            <a:r>
              <a:rPr lang="fr-FR" kern="0" dirty="0" smtClean="0">
                <a:solidFill>
                  <a:schemeClr val="tx1"/>
                </a:solidFill>
              </a:rPr>
              <a:t>DES échanges entre professionnels</a:t>
            </a:r>
            <a:endParaRPr lang="fr-FR" kern="0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Ø"/>
              <a:defRPr/>
            </a:pPr>
            <a:r>
              <a:rPr lang="fr-FR" kern="0" dirty="0" smtClean="0">
                <a:solidFill>
                  <a:schemeClr val="tx1"/>
                </a:solidFill>
              </a:rPr>
              <a:t>Des outils, des actions au service du développement de l’activité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Ø"/>
              <a:defRPr/>
            </a:pPr>
            <a:r>
              <a:rPr lang="fr-FR" kern="0" dirty="0" smtClean="0">
                <a:solidFill>
                  <a:schemeClr val="tx1"/>
                </a:solidFill>
              </a:rPr>
              <a:t>Formation continue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Ø"/>
              <a:defRPr/>
            </a:pPr>
            <a:endParaRPr lang="fr-FR" kern="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fr-FR" kern="0" dirty="0" smtClean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SzPct val="75000"/>
              <a:defRPr/>
            </a:pPr>
            <a:r>
              <a:rPr lang="fr-FR" i="1" kern="0" dirty="0" smtClean="0">
                <a:solidFill>
                  <a:schemeClr val="tx1"/>
                </a:solidFill>
              </a:rPr>
              <a:t>Une confédération elle même dirigée par des artisans</a:t>
            </a:r>
            <a:endParaRPr lang="fr-FR" i="1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Ø"/>
              <a:defRPr/>
            </a:pPr>
            <a:endParaRPr lang="fr-FR" kern="0" dirty="0" smtClean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031776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Les atouts de la CNATP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Image 3" descr="Logo CNAT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509120"/>
            <a:ext cx="1234161" cy="16181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La Confédération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907704" y="1844824"/>
            <a:ext cx="6120680" cy="4248472"/>
          </a:xfrm>
        </p:spPr>
        <p:txBody>
          <a:bodyPr>
            <a:normAutofit fontScale="92500" lnSpcReduction="10000"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fr-FR" dirty="0" smtClean="0"/>
              <a:t>Conseil d’administration composé de 8 chefs d’entreprises artisanales,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fr-FR" dirty="0" smtClean="0"/>
              <a:t>Deux collaborateurs nationaux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fr-FR" dirty="0" smtClean="0"/>
              <a:t>Un évènement rassembleur annuel (Congrès, journée réseau…)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fr-FR" dirty="0" smtClean="0"/>
              <a:t>CNATP infos, le journal des adhérents de la CNATP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fr-FR" dirty="0" smtClean="0"/>
              <a:t>La lettre Entre Nous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fr-FR" dirty="0" smtClean="0"/>
              <a:t>Partenariats institutionnels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fr-FR" dirty="0" smtClean="0"/>
              <a:t>Partenariats industriels et commerciaux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Logo CNAT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509120"/>
            <a:ext cx="1234161" cy="161812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1391</TotalTime>
  <Words>1003</Words>
  <Application>Microsoft Office PowerPoint</Application>
  <PresentationFormat>Affichage à l'écran (4:3)</PresentationFormat>
  <Paragraphs>195</Paragraphs>
  <Slides>24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Arial</vt:lpstr>
      <vt:lpstr>Calibri</vt:lpstr>
      <vt:lpstr>Georgia</vt:lpstr>
      <vt:lpstr>Wingdings</vt:lpstr>
      <vt:lpstr>Wingdings 2</vt:lpstr>
      <vt:lpstr>Civil</vt:lpstr>
      <vt:lpstr>Evènement…</vt:lpstr>
      <vt:lpstr>Une organisation professionnelle …</vt:lpstr>
      <vt:lpstr>Les métiers, les activités</vt:lpstr>
      <vt:lpstr>Les entreprises des Travaux publics et du Paysage</vt:lpstr>
      <vt:lpstr>Le Chiffre d’affaires des entreprises artisanales</vt:lpstr>
      <vt:lpstr>Notre couverture territoriale</vt:lpstr>
      <vt:lpstr>Un credo : la proximité</vt:lpstr>
      <vt:lpstr>Les atouts de la CNATP</vt:lpstr>
      <vt:lpstr>La Confédération</vt:lpstr>
      <vt:lpstr>Les moyens d’action au service des syndicats départementaux</vt:lpstr>
      <vt:lpstr>Quelques actions et services vers les adhérents</vt:lpstr>
      <vt:lpstr>Renforcer le lien avec nos partenaires</vt:lpstr>
      <vt:lpstr>Valoriser la proximité entre les acteurs</vt:lpstr>
      <vt:lpstr>Développer nos supports d’information et de communication</vt:lpstr>
      <vt:lpstr>Le nouveau site Internet de la CNATP : www.cnatp.org</vt:lpstr>
      <vt:lpstr>CNATP infos « Le journal des adhérents de la CNATP »</vt:lpstr>
      <vt:lpstr>La revue des entreprises artisanales de Travaux publics et de Paysage</vt:lpstr>
      <vt:lpstr>Le Congrès annuel de la CNATP</vt:lpstr>
      <vt:lpstr>Le Congrès 2016</vt:lpstr>
      <vt:lpstr>Au programme : des plénières et des ateliers pratiques en Paysage et Travaux publics :</vt:lpstr>
      <vt:lpstr>L’exposition</vt:lpstr>
      <vt:lpstr>La journée réseau 2017</vt:lpstr>
      <vt:lpstr>Au programme : des plénières et des ateliers pratiques en Paysage et Travaux publics :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Stratégie de développement de la CNATP</dc:title>
  <dc:creator>Francis BOULLARD</dc:creator>
  <cp:lastModifiedBy>Pierre BOUTAUD</cp:lastModifiedBy>
  <cp:revision>66</cp:revision>
  <dcterms:created xsi:type="dcterms:W3CDTF">2012-05-29T07:04:01Z</dcterms:created>
  <dcterms:modified xsi:type="dcterms:W3CDTF">2017-12-04T11:03:54Z</dcterms:modified>
</cp:coreProperties>
</file>